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57" r:id="rId3"/>
    <p:sldId id="258" r:id="rId4"/>
    <p:sldId id="261" r:id="rId5"/>
    <p:sldId id="262" r:id="rId6"/>
    <p:sldId id="266" r:id="rId7"/>
    <p:sldId id="267" r:id="rId8"/>
    <p:sldId id="272" r:id="rId9"/>
    <p:sldId id="263" r:id="rId10"/>
    <p:sldId id="273" r:id="rId11"/>
    <p:sldId id="268" r:id="rId12"/>
    <p:sldId id="270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9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8677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7552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4481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3928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68282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19700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17832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43581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0456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8468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655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9400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031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019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3210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7546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3631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035BB1B-58D7-4D13-96A7-4209C7F1A601}" type="datetimeFigureOut">
              <a:rPr lang="en-CA" smtClean="0"/>
              <a:t>2020-10-12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1B10DD4-CDCA-44C9-94A5-08124C34E4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6342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390EE-30AD-4C87-A3F9-741B17F29C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Analysing the Effect of Trade Volume on Stock Price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4A3759-A3ED-4275-A345-04CC666F0B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Tahsin Iqbal</a:t>
            </a:r>
          </a:p>
        </p:txBody>
      </p:sp>
    </p:spTree>
    <p:extLst>
      <p:ext uri="{BB962C8B-B14F-4D97-AF65-F5344CB8AC3E}">
        <p14:creationId xmlns:p14="http://schemas.microsoft.com/office/powerpoint/2010/main" val="3151812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350639"/>
            <a:ext cx="10018713" cy="771189"/>
          </a:xfrm>
        </p:spPr>
        <p:txBody>
          <a:bodyPr/>
          <a:lstStyle/>
          <a:p>
            <a:r>
              <a:rPr lang="en-CA" dirty="0"/>
              <a:t>Implementation: Data Cleanup</a:t>
            </a:r>
          </a:p>
        </p:txBody>
      </p:sp>
      <p:pic>
        <p:nvPicPr>
          <p:cNvPr id="4" name="DataCleanupv2">
            <a:hlinkClick r:id="" action="ppaction://media"/>
            <a:extLst>
              <a:ext uri="{FF2B5EF4-FFF2-40B4-BE49-F238E27FC236}">
                <a16:creationId xmlns:a16="http://schemas.microsoft.com/office/drawing/2014/main" id="{A6BC1AE0-7BD1-4DFC-8D06-66EFD8695F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5381" y="1121828"/>
            <a:ext cx="10197640" cy="573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474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159253"/>
            <a:ext cx="10018713" cy="755146"/>
          </a:xfrm>
        </p:spPr>
        <p:txBody>
          <a:bodyPr/>
          <a:lstStyle/>
          <a:p>
            <a:r>
              <a:rPr lang="en-CA" dirty="0"/>
              <a:t>Implementation: Developing Indicators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7571" y="683894"/>
            <a:ext cx="10018713" cy="843575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2. Develop technical indicators and add them to the dataset</a:t>
            </a:r>
          </a:p>
        </p:txBody>
      </p:sp>
      <p:pic>
        <p:nvPicPr>
          <p:cNvPr id="4" name="Tech_Indicatorsv2">
            <a:hlinkClick r:id="" action="ppaction://media"/>
            <a:extLst>
              <a:ext uri="{FF2B5EF4-FFF2-40B4-BE49-F238E27FC236}">
                <a16:creationId xmlns:a16="http://schemas.microsoft.com/office/drawing/2014/main" id="{54E863BC-B040-4237-BE0B-F107799C09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4308" y="1378018"/>
            <a:ext cx="9742190" cy="547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47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71022"/>
            <a:ext cx="10018713" cy="803470"/>
          </a:xfrm>
        </p:spPr>
        <p:txBody>
          <a:bodyPr/>
          <a:lstStyle/>
          <a:p>
            <a:r>
              <a:rPr lang="en-CA" dirty="0"/>
              <a:t>Implementation: Trade Simulations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7" y="681305"/>
            <a:ext cx="10018713" cy="803470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3. Simulate trades based on technical indicators and determine the outcome</a:t>
            </a:r>
          </a:p>
        </p:txBody>
      </p:sp>
      <p:pic>
        <p:nvPicPr>
          <p:cNvPr id="4" name="TradeSimulationsv2">
            <a:hlinkClick r:id="" action="ppaction://media"/>
            <a:extLst>
              <a:ext uri="{FF2B5EF4-FFF2-40B4-BE49-F238E27FC236}">
                <a16:creationId xmlns:a16="http://schemas.microsoft.com/office/drawing/2014/main" id="{39EA7AA2-5A8A-4D21-AAC5-A4DB73280D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4306" y="1308434"/>
            <a:ext cx="9865895" cy="5549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310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71022"/>
            <a:ext cx="10018713" cy="1314172"/>
          </a:xfrm>
        </p:spPr>
        <p:txBody>
          <a:bodyPr/>
          <a:lstStyle/>
          <a:p>
            <a:r>
              <a:rPr lang="en-CA" dirty="0"/>
              <a:t>Analysis &amp;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057414"/>
            <a:ext cx="10018713" cy="4917258"/>
          </a:xfrm>
        </p:spPr>
        <p:txBody>
          <a:bodyPr/>
          <a:lstStyle/>
          <a:p>
            <a:endParaRPr lang="en-CA" dirty="0"/>
          </a:p>
          <a:p>
            <a:endParaRPr lang="en-CA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D480BFA-E844-47A6-A68D-47D77DFFE9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356963"/>
              </p:ext>
            </p:extLst>
          </p:nvPr>
        </p:nvGraphicFramePr>
        <p:xfrm>
          <a:off x="2280652" y="1268957"/>
          <a:ext cx="8427040" cy="291001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6443">
                  <a:extLst>
                    <a:ext uri="{9D8B030D-6E8A-4147-A177-3AD203B41FA5}">
                      <a16:colId xmlns:a16="http://schemas.microsoft.com/office/drawing/2014/main" val="3442038395"/>
                    </a:ext>
                  </a:extLst>
                </a:gridCol>
                <a:gridCol w="1596189">
                  <a:extLst>
                    <a:ext uri="{9D8B030D-6E8A-4147-A177-3AD203B41FA5}">
                      <a16:colId xmlns:a16="http://schemas.microsoft.com/office/drawing/2014/main" val="227138475"/>
                    </a:ext>
                  </a:extLst>
                </a:gridCol>
                <a:gridCol w="1636295">
                  <a:extLst>
                    <a:ext uri="{9D8B030D-6E8A-4147-A177-3AD203B41FA5}">
                      <a16:colId xmlns:a16="http://schemas.microsoft.com/office/drawing/2014/main" val="47135317"/>
                    </a:ext>
                  </a:extLst>
                </a:gridCol>
                <a:gridCol w="1588168">
                  <a:extLst>
                    <a:ext uri="{9D8B030D-6E8A-4147-A177-3AD203B41FA5}">
                      <a16:colId xmlns:a16="http://schemas.microsoft.com/office/drawing/2014/main" val="3834456791"/>
                    </a:ext>
                  </a:extLst>
                </a:gridCol>
                <a:gridCol w="1659945">
                  <a:extLst>
                    <a:ext uri="{9D8B030D-6E8A-4147-A177-3AD203B41FA5}">
                      <a16:colId xmlns:a16="http://schemas.microsoft.com/office/drawing/2014/main" val="3806204389"/>
                    </a:ext>
                  </a:extLst>
                </a:gridCol>
              </a:tblGrid>
              <a:tr h="478936">
                <a:tc>
                  <a:txBody>
                    <a:bodyPr/>
                    <a:lstStyle/>
                    <a:p>
                      <a:r>
                        <a:rPr lang="en-CA" b="1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/>
                        <a:t>Wins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/>
                        <a:t>Losses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/>
                        <a:t>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/>
                        <a:t>Success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090382"/>
                  </a:ext>
                </a:extLst>
              </a:tr>
              <a:tr h="478936">
                <a:tc>
                  <a:txBody>
                    <a:bodyPr/>
                    <a:lstStyle/>
                    <a:p>
                      <a:r>
                        <a:rPr lang="en-CA" dirty="0"/>
                        <a:t>All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7,731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16,160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1781369"/>
                  </a:ext>
                </a:extLst>
              </a:tr>
              <a:tr h="634879">
                <a:tc>
                  <a:txBody>
                    <a:bodyPr/>
                    <a:lstStyle/>
                    <a:p>
                      <a:r>
                        <a:rPr lang="en-CA" dirty="0"/>
                        <a:t>*High Volume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1560690"/>
                  </a:ext>
                </a:extLst>
              </a:tr>
              <a:tr h="634879">
                <a:tc>
                  <a:txBody>
                    <a:bodyPr/>
                    <a:lstStyle/>
                    <a:p>
                      <a:r>
                        <a:rPr lang="en-CA" dirty="0"/>
                        <a:t>*Highly Priced Stocks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1501784"/>
                  </a:ext>
                </a:extLst>
              </a:tr>
              <a:tr h="671979">
                <a:tc>
                  <a:txBody>
                    <a:bodyPr/>
                    <a:lstStyle/>
                    <a:p>
                      <a:r>
                        <a:rPr lang="en-CA" dirty="0"/>
                        <a:t>*Stocks with High Dollar 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84234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B8565BD-6479-40A0-8F34-F617C01B7B31}"/>
              </a:ext>
            </a:extLst>
          </p:cNvPr>
          <p:cNvSpPr txBox="1"/>
          <p:nvPr/>
        </p:nvSpPr>
        <p:spPr>
          <a:xfrm>
            <a:off x="2355516" y="4259164"/>
            <a:ext cx="84270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*Falls within top 10% of values</a:t>
            </a:r>
          </a:p>
          <a:p>
            <a:endParaRPr lang="en-CA" dirty="0"/>
          </a:p>
          <a:p>
            <a:pPr marL="285750" indent="-285750">
              <a:buFontTx/>
              <a:buChar char="-"/>
            </a:pPr>
            <a:r>
              <a:rPr lang="en-CA" dirty="0"/>
              <a:t>This strategy results in more losses than wins.</a:t>
            </a:r>
          </a:p>
          <a:p>
            <a:pPr marL="285750" indent="-285750">
              <a:buFontTx/>
              <a:buChar char="-"/>
            </a:pPr>
            <a:r>
              <a:rPr lang="en-CA" dirty="0"/>
              <a:t>This is the case when looking at all stocks or when applying price and volume filters.</a:t>
            </a:r>
          </a:p>
        </p:txBody>
      </p:sp>
    </p:spTree>
    <p:extLst>
      <p:ext uri="{BB962C8B-B14F-4D97-AF65-F5344CB8AC3E}">
        <p14:creationId xmlns:p14="http://schemas.microsoft.com/office/powerpoint/2010/main" val="1362682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71022"/>
            <a:ext cx="10018713" cy="1314172"/>
          </a:xfrm>
        </p:spPr>
        <p:txBody>
          <a:bodyPr/>
          <a:lstStyle/>
          <a:p>
            <a:r>
              <a:rPr lang="en-CA" dirty="0"/>
              <a:t>Conclusion &amp;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138988"/>
            <a:ext cx="10018713" cy="4121809"/>
          </a:xfrm>
        </p:spPr>
        <p:txBody>
          <a:bodyPr/>
          <a:lstStyle/>
          <a:p>
            <a:r>
              <a:rPr lang="en-CA" dirty="0"/>
              <a:t>Using an increase in volume as a trade strategy did not work well for American stocks in 2019, as it only produced a success rate of about 30%.</a:t>
            </a:r>
          </a:p>
          <a:p>
            <a:endParaRPr lang="en-CA" dirty="0"/>
          </a:p>
          <a:p>
            <a:r>
              <a:rPr lang="en-CA" dirty="0"/>
              <a:t>Potential next steps:</a:t>
            </a:r>
          </a:p>
          <a:p>
            <a:pPr lvl="1"/>
            <a:r>
              <a:rPr lang="en-CA" dirty="0"/>
              <a:t>Simulate the strategy during time period with similar market conditions (i.e. during a recession)</a:t>
            </a:r>
          </a:p>
          <a:p>
            <a:pPr lvl="1"/>
            <a:r>
              <a:rPr lang="en-CA" dirty="0"/>
              <a:t>Attempt to modify or replace technical indicators currently used</a:t>
            </a:r>
          </a:p>
          <a:p>
            <a:pPr lvl="2"/>
            <a:r>
              <a:rPr lang="en-CA" dirty="0"/>
              <a:t>Ex: Changing take profit and stop loss margins, adjusting settings on Gann HiLo and ATR</a:t>
            </a:r>
          </a:p>
        </p:txBody>
      </p:sp>
    </p:spTree>
    <p:extLst>
      <p:ext uri="{BB962C8B-B14F-4D97-AF65-F5344CB8AC3E}">
        <p14:creationId xmlns:p14="http://schemas.microsoft.com/office/powerpoint/2010/main" val="272254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71022"/>
            <a:ext cx="10018713" cy="1314172"/>
          </a:xfrm>
        </p:spPr>
        <p:txBody>
          <a:bodyPr/>
          <a:lstStyle/>
          <a:p>
            <a:r>
              <a:rPr lang="en-CA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198091"/>
            <a:ext cx="10018713" cy="4743172"/>
          </a:xfrm>
        </p:spPr>
        <p:txBody>
          <a:bodyPr numCol="2" spcCol="360000">
            <a:normAutofit fontScale="92500" lnSpcReduction="10000"/>
          </a:bodyPr>
          <a:lstStyle/>
          <a:p>
            <a:r>
              <a:rPr lang="en-CA" dirty="0"/>
              <a:t>The Covid-19 pandemic caused one the biggest crashes in stock market history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This caused a huge increase in volatility in the market</a:t>
            </a:r>
          </a:p>
          <a:p>
            <a:endParaRPr lang="en-CA" dirty="0"/>
          </a:p>
          <a:p>
            <a:r>
              <a:rPr lang="en-CA" dirty="0"/>
              <a:t>Air Canada (AC)</a:t>
            </a:r>
          </a:p>
          <a:p>
            <a:pPr lvl="1"/>
            <a:r>
              <a:rPr lang="en-CA" dirty="0"/>
              <a:t>June 8: </a:t>
            </a:r>
            <a:r>
              <a:rPr lang="en-CA" dirty="0">
                <a:solidFill>
                  <a:srgbClr val="00B050"/>
                </a:solidFill>
              </a:rPr>
              <a:t>+15.28%</a:t>
            </a:r>
          </a:p>
          <a:p>
            <a:pPr lvl="1"/>
            <a:r>
              <a:rPr lang="en-CA" dirty="0"/>
              <a:t>June 9: </a:t>
            </a:r>
            <a:r>
              <a:rPr lang="en-CA" dirty="0">
                <a:solidFill>
                  <a:srgbClr val="FF0000"/>
                </a:solidFill>
              </a:rPr>
              <a:t>-10.18%</a:t>
            </a:r>
          </a:p>
          <a:p>
            <a:r>
              <a:rPr lang="en-CA" dirty="0"/>
              <a:t>Bank of Montreal (BMO)</a:t>
            </a:r>
          </a:p>
          <a:p>
            <a:pPr lvl="1"/>
            <a:r>
              <a:rPr lang="en-CA" dirty="0"/>
              <a:t>April 29: </a:t>
            </a:r>
            <a:r>
              <a:rPr lang="en-CA" dirty="0">
                <a:solidFill>
                  <a:srgbClr val="00B050"/>
                </a:solidFill>
              </a:rPr>
              <a:t>+5.02%</a:t>
            </a:r>
          </a:p>
          <a:p>
            <a:pPr lvl="1"/>
            <a:r>
              <a:rPr lang="en-CA" dirty="0"/>
              <a:t>April 30: </a:t>
            </a:r>
            <a:r>
              <a:rPr lang="en-CA" dirty="0">
                <a:solidFill>
                  <a:srgbClr val="FF0000"/>
                </a:solidFill>
              </a:rPr>
              <a:t>-5.44%</a:t>
            </a:r>
          </a:p>
          <a:p>
            <a:endParaRPr lang="en-CA" dirty="0"/>
          </a:p>
          <a:p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CE110D-A05C-489D-9281-F0075F594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533" y="2823006"/>
            <a:ext cx="3819525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555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71022"/>
            <a:ext cx="10018713" cy="1314172"/>
          </a:xfrm>
        </p:spPr>
        <p:txBody>
          <a:bodyPr/>
          <a:lstStyle/>
          <a:p>
            <a:r>
              <a:rPr lang="en-CA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611812"/>
            <a:ext cx="10018713" cy="4917258"/>
          </a:xfrm>
        </p:spPr>
        <p:txBody>
          <a:bodyPr>
            <a:normAutofit lnSpcReduction="10000"/>
          </a:bodyPr>
          <a:lstStyle/>
          <a:p>
            <a:r>
              <a:rPr lang="en-CA" dirty="0"/>
              <a:t>In this environment, there is potential to make big profits day trading volatile stocks.</a:t>
            </a:r>
          </a:p>
          <a:p>
            <a:endParaRPr lang="en-CA" dirty="0"/>
          </a:p>
          <a:p>
            <a:r>
              <a:rPr lang="en-CA" dirty="0"/>
              <a:t>There is also known to be a relationship between </a:t>
            </a:r>
            <a:r>
              <a:rPr lang="en-CA" b="1" dirty="0"/>
              <a:t>volume</a:t>
            </a:r>
            <a:r>
              <a:rPr lang="en-CA" dirty="0"/>
              <a:t> of a traded stock and it’s </a:t>
            </a:r>
            <a:r>
              <a:rPr lang="en-CA" b="1" dirty="0"/>
              <a:t>volatility.</a:t>
            </a:r>
          </a:p>
          <a:p>
            <a:endParaRPr lang="en-CA" b="1" dirty="0"/>
          </a:p>
          <a:p>
            <a:r>
              <a:rPr lang="en-CA" dirty="0"/>
              <a:t>Could we use an increase in trade volume during market open as an indicator to buy a stock?</a:t>
            </a:r>
          </a:p>
          <a:p>
            <a:pPr marL="0" indent="0" algn="ctr">
              <a:buNone/>
            </a:pPr>
            <a:endParaRPr lang="en-CA" b="1" dirty="0"/>
          </a:p>
          <a:p>
            <a:pPr marL="0" indent="0" algn="ctr">
              <a:buNone/>
            </a:pPr>
            <a:r>
              <a:rPr lang="en-CA" b="1" dirty="0"/>
              <a:t>OBJECTIVE: Use historical data to simulate trade entries using volume as the primary technical indicator</a:t>
            </a:r>
          </a:p>
          <a:p>
            <a:endParaRPr lang="en-CA" b="1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6411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71022"/>
            <a:ext cx="10018713" cy="1314172"/>
          </a:xfrm>
        </p:spPr>
        <p:txBody>
          <a:bodyPr/>
          <a:lstStyle/>
          <a:p>
            <a:r>
              <a:rPr lang="en-CA" dirty="0"/>
              <a:t>Key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057414"/>
            <a:ext cx="10018713" cy="4917258"/>
          </a:xfrm>
        </p:spPr>
        <p:txBody>
          <a:bodyPr/>
          <a:lstStyle/>
          <a:p>
            <a:r>
              <a:rPr lang="en-CA" dirty="0"/>
              <a:t>There are many factors that impact a stock’s price including:</a:t>
            </a:r>
          </a:p>
          <a:p>
            <a:pPr lvl="1"/>
            <a:r>
              <a:rPr lang="en-CA" dirty="0"/>
              <a:t>News events</a:t>
            </a:r>
          </a:p>
          <a:p>
            <a:pPr lvl="1"/>
            <a:r>
              <a:rPr lang="en-CA" dirty="0"/>
              <a:t>Insider trading</a:t>
            </a:r>
          </a:p>
          <a:p>
            <a:pPr lvl="1"/>
            <a:r>
              <a:rPr lang="en-CA" dirty="0"/>
              <a:t>Company Financials</a:t>
            </a:r>
          </a:p>
          <a:p>
            <a:pPr lvl="1"/>
            <a:endParaRPr lang="en-CA" dirty="0"/>
          </a:p>
          <a:p>
            <a:r>
              <a:rPr lang="en-CA" dirty="0"/>
              <a:t>The way we will </a:t>
            </a:r>
            <a:r>
              <a:rPr lang="en-CA" b="1" dirty="0"/>
              <a:t>reduce the bias </a:t>
            </a:r>
            <a:r>
              <a:rPr lang="en-CA" dirty="0"/>
              <a:t>of these factors in our simulation is to filter our data using several </a:t>
            </a:r>
            <a:r>
              <a:rPr lang="en-CA" b="1" dirty="0"/>
              <a:t>technical indicators</a:t>
            </a:r>
            <a:r>
              <a:rPr lang="en-CA" dirty="0"/>
              <a:t>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87306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71022"/>
            <a:ext cx="10018713" cy="1314172"/>
          </a:xfrm>
        </p:spPr>
        <p:txBody>
          <a:bodyPr/>
          <a:lstStyle/>
          <a:p>
            <a:r>
              <a:rPr lang="en-CA" dirty="0"/>
              <a:t>Technical Indicators &amp; Simulation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6" y="1077291"/>
            <a:ext cx="10018713" cy="5512351"/>
          </a:xfrm>
        </p:spPr>
        <p:txBody>
          <a:bodyPr>
            <a:normAutofit/>
          </a:bodyPr>
          <a:lstStyle/>
          <a:p>
            <a:r>
              <a:rPr lang="en-CA" dirty="0"/>
              <a:t>Volume Indicator</a:t>
            </a:r>
          </a:p>
          <a:p>
            <a:pPr lvl="1"/>
            <a:r>
              <a:rPr lang="en-CA" dirty="0"/>
              <a:t>Trading Volume during first 15 minutes of market open needs to be </a:t>
            </a:r>
            <a:r>
              <a:rPr lang="en-CA" b="1" dirty="0"/>
              <a:t>greater</a:t>
            </a:r>
            <a:r>
              <a:rPr lang="en-CA" dirty="0"/>
              <a:t> than last 15 minutes of previous market close.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 algn="ctr">
              <a:buNone/>
            </a:pPr>
            <a:r>
              <a:rPr lang="en-CA" b="1" dirty="0"/>
              <a:t>Apple Stock Price Trading Volume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9D62A3-DD77-4262-86F6-1462BE831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4024" y="2504661"/>
            <a:ext cx="5719275" cy="341741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92C68A1-2CC0-45E4-923D-78197308C6CA}"/>
              </a:ext>
            </a:extLst>
          </p:cNvPr>
          <p:cNvSpPr/>
          <p:nvPr/>
        </p:nvSpPr>
        <p:spPr>
          <a:xfrm>
            <a:off x="5009322" y="4224130"/>
            <a:ext cx="288235" cy="1556579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6580EA-DF93-465F-A15A-5FB48E1D538D}"/>
              </a:ext>
            </a:extLst>
          </p:cNvPr>
          <p:cNvSpPr/>
          <p:nvPr/>
        </p:nvSpPr>
        <p:spPr>
          <a:xfrm>
            <a:off x="8431696" y="2981740"/>
            <a:ext cx="288235" cy="2776334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8065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71022"/>
            <a:ext cx="10018713" cy="1314172"/>
          </a:xfrm>
        </p:spPr>
        <p:txBody>
          <a:bodyPr/>
          <a:lstStyle/>
          <a:p>
            <a:r>
              <a:rPr lang="en-CA" dirty="0"/>
              <a:t>Technical Indicators &amp; Simulation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203594"/>
            <a:ext cx="10018713" cy="5076890"/>
          </a:xfrm>
        </p:spPr>
        <p:txBody>
          <a:bodyPr numCol="2">
            <a:normAutofit lnSpcReduction="10000"/>
          </a:bodyPr>
          <a:lstStyle/>
          <a:p>
            <a:r>
              <a:rPr lang="en-CA" dirty="0"/>
              <a:t>Gann HiLo Activator</a:t>
            </a:r>
          </a:p>
          <a:p>
            <a:pPr lvl="1"/>
            <a:r>
              <a:rPr lang="en-CA" dirty="0">
                <a:solidFill>
                  <a:srgbClr val="00B050"/>
                </a:solidFill>
              </a:rPr>
              <a:t>Green line </a:t>
            </a:r>
            <a:r>
              <a:rPr lang="en-CA" dirty="0"/>
              <a:t>is rolling average of the </a:t>
            </a:r>
            <a:r>
              <a:rPr lang="en-CA" b="1" dirty="0"/>
              <a:t>maximum </a:t>
            </a:r>
            <a:r>
              <a:rPr lang="en-CA" dirty="0"/>
              <a:t>value of last 20 candlesticks. If price closes above green line, we are </a:t>
            </a:r>
            <a:r>
              <a:rPr lang="en-CA" b="1" dirty="0"/>
              <a:t>bullish</a:t>
            </a:r>
            <a:r>
              <a:rPr lang="en-CA" dirty="0"/>
              <a:t>.</a:t>
            </a:r>
          </a:p>
          <a:p>
            <a:pPr lvl="1"/>
            <a:r>
              <a:rPr lang="en-CA" dirty="0">
                <a:solidFill>
                  <a:srgbClr val="FF0000"/>
                </a:solidFill>
              </a:rPr>
              <a:t>Red line </a:t>
            </a:r>
            <a:r>
              <a:rPr lang="en-CA" dirty="0"/>
              <a:t>is rolling average of the </a:t>
            </a:r>
            <a:r>
              <a:rPr lang="en-CA" b="1" dirty="0"/>
              <a:t>minimum</a:t>
            </a:r>
            <a:r>
              <a:rPr lang="en-CA" dirty="0"/>
              <a:t> value of last 20 candlesticks. If price closes below red line, we are </a:t>
            </a:r>
            <a:r>
              <a:rPr lang="en-CA" b="1" dirty="0"/>
              <a:t>bearish</a:t>
            </a:r>
            <a:r>
              <a:rPr lang="en-CA" dirty="0"/>
              <a:t>.</a:t>
            </a:r>
          </a:p>
          <a:p>
            <a:pPr lvl="1"/>
            <a:r>
              <a:rPr lang="en-CA" dirty="0"/>
              <a:t>Gives us a better chance of picking upward trending stocks.</a:t>
            </a:r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marL="457200" lvl="1" indent="0" algn="ctr">
              <a:buNone/>
            </a:pPr>
            <a:r>
              <a:rPr lang="en-CA" b="1" dirty="0"/>
              <a:t>Apple Stock Price with Gann HiLo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6B6BC7-24E0-4C73-88AB-B48E4EBC8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177" y="1385195"/>
            <a:ext cx="4929844" cy="410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24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71022"/>
            <a:ext cx="10018713" cy="1314172"/>
          </a:xfrm>
        </p:spPr>
        <p:txBody>
          <a:bodyPr/>
          <a:lstStyle/>
          <a:p>
            <a:r>
              <a:rPr lang="en-CA" dirty="0"/>
              <a:t>Technical Indicators &amp; Simulation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6518" y="1458023"/>
            <a:ext cx="10174292" cy="5889260"/>
          </a:xfrm>
        </p:spPr>
        <p:txBody>
          <a:bodyPr numCol="2">
            <a:normAutofit/>
          </a:bodyPr>
          <a:lstStyle/>
          <a:p>
            <a:r>
              <a:rPr lang="en-CA" dirty="0"/>
              <a:t>Average True Range (ATR):</a:t>
            </a:r>
          </a:p>
          <a:p>
            <a:pPr lvl="1"/>
            <a:r>
              <a:rPr lang="en-CA" dirty="0"/>
              <a:t>Takes the </a:t>
            </a:r>
            <a:r>
              <a:rPr lang="en-CA" b="1" dirty="0"/>
              <a:t>average % change </a:t>
            </a:r>
            <a:r>
              <a:rPr lang="en-CA" dirty="0"/>
              <a:t>(from open to close) of last 14 candlesticks.</a:t>
            </a:r>
          </a:p>
          <a:p>
            <a:pPr lvl="1"/>
            <a:r>
              <a:rPr lang="en-CA" dirty="0"/>
              <a:t>Allows us to </a:t>
            </a:r>
            <a:r>
              <a:rPr lang="en-CA" b="1" dirty="0"/>
              <a:t>set limits </a:t>
            </a:r>
            <a:r>
              <a:rPr lang="en-CA" dirty="0"/>
              <a:t>for when we want to take profit or cut our losses.</a:t>
            </a:r>
          </a:p>
          <a:p>
            <a:pPr lvl="2"/>
            <a:r>
              <a:rPr lang="en-CA" dirty="0"/>
              <a:t>We </a:t>
            </a:r>
            <a:r>
              <a:rPr lang="en-CA" b="1" dirty="0">
                <a:solidFill>
                  <a:srgbClr val="00B050"/>
                </a:solidFill>
              </a:rPr>
              <a:t>WIN</a:t>
            </a:r>
            <a:r>
              <a:rPr lang="en-CA" dirty="0"/>
              <a:t> a trade when we make 1 ATR profit</a:t>
            </a:r>
          </a:p>
          <a:p>
            <a:pPr lvl="2"/>
            <a:r>
              <a:rPr lang="en-CA" dirty="0"/>
              <a:t>We </a:t>
            </a:r>
            <a:r>
              <a:rPr lang="en-CA" b="1" dirty="0">
                <a:solidFill>
                  <a:srgbClr val="FF0000"/>
                </a:solidFill>
              </a:rPr>
              <a:t>LOSE</a:t>
            </a:r>
            <a:r>
              <a:rPr lang="en-CA" dirty="0"/>
              <a:t> a trade when we take 1 ATR losses.</a:t>
            </a:r>
          </a:p>
          <a:p>
            <a:pPr lvl="2"/>
            <a:r>
              <a:rPr lang="en-CA" dirty="0"/>
              <a:t>If neither happens, we call it a </a:t>
            </a:r>
            <a:r>
              <a:rPr lang="en-CA" b="1" dirty="0"/>
              <a:t>TIE</a:t>
            </a:r>
            <a:r>
              <a:rPr lang="en-CA" dirty="0"/>
              <a:t>.</a:t>
            </a:r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lvl="2"/>
            <a:endParaRPr lang="en-CA" dirty="0"/>
          </a:p>
          <a:p>
            <a:pPr marL="914400" lvl="2" indent="0" algn="ctr">
              <a:buNone/>
            </a:pPr>
            <a:r>
              <a:rPr lang="en-CA" b="1" dirty="0"/>
              <a:t>Apple with 1% ATR Target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355AF9-70E6-4C1F-B089-7F14BB9D8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960" y="1275347"/>
            <a:ext cx="4514850" cy="4578941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3484FF1-1FE0-408F-9CC1-0BE4A81B060B}"/>
              </a:ext>
            </a:extLst>
          </p:cNvPr>
          <p:cNvSpPr/>
          <p:nvPr/>
        </p:nvSpPr>
        <p:spPr>
          <a:xfrm>
            <a:off x="7002379" y="4331368"/>
            <a:ext cx="360947" cy="328864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C19FF7E-6E2B-4310-9C53-5CAB207D0BED}"/>
              </a:ext>
            </a:extLst>
          </p:cNvPr>
          <p:cNvSpPr/>
          <p:nvPr/>
        </p:nvSpPr>
        <p:spPr>
          <a:xfrm>
            <a:off x="9657348" y="2425087"/>
            <a:ext cx="360947" cy="328864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EFAD107-C6A0-43B6-9201-ABA77FF49B6C}"/>
              </a:ext>
            </a:extLst>
          </p:cNvPr>
          <p:cNvCxnSpPr>
            <a:cxnSpLocks/>
          </p:cNvCxnSpPr>
          <p:nvPr/>
        </p:nvCxnSpPr>
        <p:spPr>
          <a:xfrm flipV="1">
            <a:off x="7182852" y="2526632"/>
            <a:ext cx="2654969" cy="196916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0EAB27B-DF06-4A6E-9E37-8776EDAC60BA}"/>
              </a:ext>
            </a:extLst>
          </p:cNvPr>
          <p:cNvSpPr txBox="1"/>
          <p:nvPr/>
        </p:nvSpPr>
        <p:spPr>
          <a:xfrm>
            <a:off x="7289638" y="4597346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ENTRY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F5488B-574A-485A-8F4A-2ACDCDF07C63}"/>
              </a:ext>
            </a:extLst>
          </p:cNvPr>
          <p:cNvSpPr txBox="1"/>
          <p:nvPr/>
        </p:nvSpPr>
        <p:spPr>
          <a:xfrm>
            <a:off x="8870376" y="210652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2605119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71022"/>
            <a:ext cx="10018713" cy="1314172"/>
          </a:xfrm>
        </p:spPr>
        <p:txBody>
          <a:bodyPr/>
          <a:lstStyle/>
          <a:p>
            <a:r>
              <a:rPr lang="en-CA" dirty="0"/>
              <a:t>Technical Indicators &amp; Simulation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310134"/>
            <a:ext cx="10018713" cy="3502238"/>
          </a:xfrm>
        </p:spPr>
        <p:txBody>
          <a:bodyPr>
            <a:normAutofit/>
          </a:bodyPr>
          <a:lstStyle/>
          <a:p>
            <a:r>
              <a:rPr lang="en-CA" dirty="0"/>
              <a:t>Baseline Requirements:</a:t>
            </a:r>
          </a:p>
          <a:p>
            <a:pPr lvl="1"/>
            <a:r>
              <a:rPr lang="en-CA" dirty="0"/>
              <a:t>Stock price should open higher than the previous close.</a:t>
            </a:r>
          </a:p>
          <a:p>
            <a:pPr lvl="1"/>
            <a:r>
              <a:rPr lang="en-CA" dirty="0"/>
              <a:t>Stock should not have declined in price in the first 15 mins.</a:t>
            </a:r>
          </a:p>
          <a:p>
            <a:pPr lvl="1"/>
            <a:r>
              <a:rPr lang="en-CA" dirty="0"/>
              <a:t>Stock should not have already increased in price by 1 ATR.</a:t>
            </a:r>
          </a:p>
          <a:p>
            <a:pPr marL="914400" lvl="2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b="1" dirty="0"/>
              <a:t>If a stock passes all of these tests, we will create a trade entry.</a:t>
            </a:r>
          </a:p>
        </p:txBody>
      </p:sp>
    </p:spTree>
    <p:extLst>
      <p:ext uri="{BB962C8B-B14F-4D97-AF65-F5344CB8AC3E}">
        <p14:creationId xmlns:p14="http://schemas.microsoft.com/office/powerpoint/2010/main" val="3939213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F445-1642-4FFB-9F81-919ADF7A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71022"/>
            <a:ext cx="10018713" cy="1314172"/>
          </a:xfrm>
        </p:spPr>
        <p:txBody>
          <a:bodyPr/>
          <a:lstStyle/>
          <a:p>
            <a:r>
              <a:rPr lang="en-CA" dirty="0"/>
              <a:t>Implementation: Data Cleanup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E8B7-92FD-44E6-8622-E9C56FD89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057414"/>
            <a:ext cx="10018713" cy="4917258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CA" dirty="0"/>
              <a:t>Perform data cleanup and preprocessing of historical data</a:t>
            </a:r>
          </a:p>
          <a:p>
            <a:pPr marL="914400" lvl="1" indent="-457200">
              <a:buAutoNum type="arabicPeriod"/>
            </a:pPr>
            <a:r>
              <a:rPr lang="en-CA" dirty="0"/>
              <a:t>Filter out pre-market and post-market data</a:t>
            </a:r>
          </a:p>
          <a:p>
            <a:pPr marL="914400" lvl="1" indent="-457200">
              <a:buAutoNum type="arabicPeriod"/>
            </a:pPr>
            <a:r>
              <a:rPr lang="en-CA" dirty="0"/>
              <a:t>Remove stocks which have less than 85% of maximum possible data points</a:t>
            </a:r>
          </a:p>
          <a:p>
            <a:pPr marL="914400" lvl="1" indent="-457200">
              <a:buAutoNum type="arabicPeriod"/>
            </a:pPr>
            <a:r>
              <a:rPr lang="en-CA" dirty="0"/>
              <a:t>Remove ‘days’ where there are missing timestamps</a:t>
            </a:r>
          </a:p>
          <a:p>
            <a:pPr marL="914400" lvl="1" indent="-457200">
              <a:buAutoNum type="arabicPeriod"/>
            </a:pPr>
            <a:r>
              <a:rPr lang="en-CA" dirty="0"/>
              <a:t>Combine datasets</a:t>
            </a:r>
          </a:p>
        </p:txBody>
      </p:sp>
    </p:spTree>
    <p:extLst>
      <p:ext uri="{BB962C8B-B14F-4D97-AF65-F5344CB8AC3E}">
        <p14:creationId xmlns:p14="http://schemas.microsoft.com/office/powerpoint/2010/main" val="21256597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Custom 7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FFE600"/>
      </a:accent1>
      <a:accent2>
        <a:srgbClr val="CCCCCC"/>
      </a:accent2>
      <a:accent3>
        <a:srgbClr val="FFFFFF"/>
      </a:accent3>
      <a:accent4>
        <a:srgbClr val="333333"/>
      </a:accent4>
      <a:accent5>
        <a:srgbClr val="999999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671</Words>
  <Application>Microsoft Office PowerPoint</Application>
  <PresentationFormat>Widescreen</PresentationFormat>
  <Paragraphs>147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Corbel</vt:lpstr>
      <vt:lpstr>Parallax</vt:lpstr>
      <vt:lpstr>Analysing the Effect of Trade Volume on Stock Price</vt:lpstr>
      <vt:lpstr>Background</vt:lpstr>
      <vt:lpstr>Problem</vt:lpstr>
      <vt:lpstr>Key Assumptions</vt:lpstr>
      <vt:lpstr>Technical Indicators &amp; Simulation Strategy</vt:lpstr>
      <vt:lpstr>Technical Indicators &amp; Simulation Strategy</vt:lpstr>
      <vt:lpstr>Technical Indicators &amp; Simulation Strategy</vt:lpstr>
      <vt:lpstr>Technical Indicators &amp; Simulation Strategy</vt:lpstr>
      <vt:lpstr>Implementation: Data Cleanup</vt:lpstr>
      <vt:lpstr>Implementation: Data Cleanup</vt:lpstr>
      <vt:lpstr>Implementation: Developing Indicators</vt:lpstr>
      <vt:lpstr>Implementation: Trade Simulations</vt:lpstr>
      <vt:lpstr>Analysis &amp; Results</vt:lpstr>
      <vt:lpstr>Conclusion &amp; 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Tahsin Iqbal</dc:creator>
  <cp:lastModifiedBy>Tahsin Iqbal</cp:lastModifiedBy>
  <cp:revision>89</cp:revision>
  <dcterms:created xsi:type="dcterms:W3CDTF">2020-10-12T00:53:22Z</dcterms:created>
  <dcterms:modified xsi:type="dcterms:W3CDTF">2020-10-13T04:51:46Z</dcterms:modified>
</cp:coreProperties>
</file>

<file path=docProps/thumbnail.jpeg>
</file>